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4" y="-9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119BC-F6AA-4711-941C-D840BCCD772C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6CD-4D33-4BD6-A6F9-79770EF22F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3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76CD-4D33-4BD6-A6F9-79770EF22F3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814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A5A9F-BFC0-C3EF-CC8B-0D4905B35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C14429-275F-CEB0-C898-F7EF67B5E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14F7F1F-E064-9EDC-2C59-32B49637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D904C64-263E-F626-F0ED-440EF31A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83EBD6-CD27-E959-5933-FCDF904A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65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993C7-EA6F-265C-4CDA-E50782ED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F9F5490-7627-EA21-14E4-915D2C139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70F8FD-DCD8-4363-E6CD-6C654505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A6501-263F-AC2F-61DC-90A1AA76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940EC7A-625C-1E9A-E157-AB2DF476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547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F0FC58A-0137-FF3A-C9EC-9E40165DA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855C225-F0B3-BCA6-F444-3D1D8D9CA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16D0EDD-0028-9F6B-4112-6D7C44D0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7CC9B56-ED7A-4F4F-BF68-6182C92E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C8A3F1-A634-0329-7017-C613C306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225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14B77-4584-4A97-98CE-DCA03A6F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A4B1BA-2B29-AC42-3910-3AF4A890D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7062C8-CB18-5D9B-C85C-CB62F327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E21DCD4-D989-FF2A-632B-541E9E7B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355B6A-2D69-A9AE-3A63-FD66BD92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605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645FD-DC9B-4EE4-2FCD-668C68A2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904998-79BF-6517-A164-3ABA19AB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83628D-A559-A14B-5947-EDBF169A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5994D2-924C-0B57-2D40-4CB1A8D7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3924336-9550-B2CC-B0C3-1ED1491A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594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5E473-6115-D39F-301D-6FE67026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6C9D93-105B-FAE5-2B47-931E0D9A0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61B8BCA-EE81-C1B3-8DBB-A4CAB0D58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AB0AAF1-641D-98F6-64FD-BF994262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F263735-3993-AC26-C37F-17DD3D42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13EE72D-FCD5-A522-4F58-590F2D32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12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B67E6E-12BF-6122-A01F-9443A36D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B2769E-05C7-7732-CB5E-CAAD40E7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3AA9AF4-5345-FA03-BC9E-1E3CB41A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A12DAB-BD8E-F618-5554-EACA31F04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C13EE14-0492-B4DF-2979-856A0965D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5C2B882-0F7B-3F28-8259-ED1B0CEE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B9538CA-7EEA-2382-388C-C5971E6E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CA66BCD-EEB9-8A1D-FE9B-C9647A6C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37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01087-4B6B-8EC9-7CA5-586A2814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A453FD9-C4CB-43AE-8644-7059B08E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F01DAE1-7571-57F6-C6DA-EE6A9D36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60CFD66-6FE6-0DE2-588E-D5003998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1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0AB2143-4934-6C25-E79D-716D00C9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1EE2EAB-C346-C479-2E44-C4167444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11C7CDC-BAD0-A203-D3CD-3DC016E1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25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62FA7-6788-8EC9-B51D-A7C5C9CE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6C6BBB-7732-CF95-E8B8-439E08EC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60951E-DE0C-D2B5-8352-8D3F77D64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FF83726-D75C-2A80-E04E-BC254FB8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19CC74-FFE6-DF4B-742A-E1917953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56648DA-3C92-084D-EC77-6C7C12FE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1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7DD7F-AE73-F274-FCE0-C75A36C0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71E47E3-4084-D498-6BA7-6813270A9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200EB5-086B-D625-B27F-1601A358F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D9A3933-6562-36C1-69C8-68B893FF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79B0BBE-ABCC-387E-163A-289AA585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15B9434-9C1E-E823-6B83-F465FFD7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98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870A477-B6B0-7BF3-B663-4035BF7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F2A69D-7C2D-A805-B855-2375EB19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3A45CA7-F219-C7FB-66B7-386DAC93E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EAEAB-3A93-452E-AA90-26D621D365E9}" type="datetimeFigureOut">
              <a:rPr lang="sk-SK" smtClean="0"/>
              <a:t>5. 5. 2026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892737-6FAD-B4E8-222C-4A8895EFE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A5E06C-CD18-BA91-1F89-F6D16B657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C89D1-2F04-434A-ABD5-707417727E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75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02AE7-F766-8EC7-7A04-B3D75E582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725" y="107078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sk-SK" dirty="0"/>
            </a:b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919FBA-7E3A-8A9A-0D7D-185B7D125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973" y="2217986"/>
            <a:ext cx="9144000" cy="165576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AE15E869-628A-866C-95DE-D2A197D66BE3}"/>
              </a:ext>
            </a:extLst>
          </p:cNvPr>
          <p:cNvSpPr>
            <a:spLocks noChangeAspect="1"/>
          </p:cNvSpPr>
          <p:nvPr/>
        </p:nvSpPr>
        <p:spPr>
          <a:xfrm>
            <a:off x="1463627" y="1998742"/>
            <a:ext cx="3600000" cy="2160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Božská galaxia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3FDC306-F05D-84C1-A5C7-F2DDE92AF213}"/>
              </a:ext>
            </a:extLst>
          </p:cNvPr>
          <p:cNvSpPr>
            <a:spLocks noChangeAspect="1"/>
          </p:cNvSpPr>
          <p:nvPr/>
        </p:nvSpPr>
        <p:spPr>
          <a:xfrm>
            <a:off x="6268441" y="2405566"/>
            <a:ext cx="2160000" cy="1296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Pomocná galaxia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F756E95-8DD4-8F66-1786-903C804CF436}"/>
              </a:ext>
            </a:extLst>
          </p:cNvPr>
          <p:cNvSpPr/>
          <p:nvPr/>
        </p:nvSpPr>
        <p:spPr>
          <a:xfrm>
            <a:off x="5373155" y="5681637"/>
            <a:ext cx="180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FB89C12-D5B1-73E9-1E91-F5FD12A4AF25}"/>
              </a:ext>
            </a:extLst>
          </p:cNvPr>
          <p:cNvSpPr>
            <a:spLocks noChangeAspect="1"/>
          </p:cNvSpPr>
          <p:nvPr/>
        </p:nvSpPr>
        <p:spPr>
          <a:xfrm>
            <a:off x="847725" y="1346171"/>
            <a:ext cx="8191500" cy="235539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48D2BB-6C46-239F-C855-A10B4E196F81}"/>
              </a:ext>
            </a:extLst>
          </p:cNvPr>
          <p:cNvSpPr>
            <a:spLocks noChangeAspect="1"/>
          </p:cNvSpPr>
          <p:nvPr/>
        </p:nvSpPr>
        <p:spPr>
          <a:xfrm rot="18625789">
            <a:off x="1966247" y="2691843"/>
            <a:ext cx="6373365" cy="162868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85E6243-7E62-D7A2-E1B7-139B32D185F9}"/>
              </a:ext>
            </a:extLst>
          </p:cNvPr>
          <p:cNvSpPr>
            <a:spLocks noChangeAspect="1"/>
          </p:cNvSpPr>
          <p:nvPr/>
        </p:nvSpPr>
        <p:spPr>
          <a:xfrm>
            <a:off x="7810493" y="1660782"/>
            <a:ext cx="720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1978863-2A24-9F13-F025-4DDC708BB587}"/>
              </a:ext>
            </a:extLst>
          </p:cNvPr>
          <p:cNvSpPr>
            <a:spLocks noChangeAspect="1"/>
          </p:cNvSpPr>
          <p:nvPr/>
        </p:nvSpPr>
        <p:spPr>
          <a:xfrm rot="2744858">
            <a:off x="2432133" y="1596926"/>
            <a:ext cx="6206104" cy="192604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989FDD82-A091-FED9-60F8-562D75BDE575}"/>
              </a:ext>
            </a:extLst>
          </p:cNvPr>
          <p:cNvSpPr>
            <a:spLocks noChangeAspect="1"/>
          </p:cNvSpPr>
          <p:nvPr/>
        </p:nvSpPr>
        <p:spPr>
          <a:xfrm>
            <a:off x="7309577" y="4130350"/>
            <a:ext cx="720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C3C6876-A236-A685-6256-8D5D718F69B6}"/>
              </a:ext>
            </a:extLst>
          </p:cNvPr>
          <p:cNvSpPr>
            <a:spLocks noChangeAspect="1"/>
          </p:cNvSpPr>
          <p:nvPr/>
        </p:nvSpPr>
        <p:spPr>
          <a:xfrm>
            <a:off x="4023163" y="5202263"/>
            <a:ext cx="720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F3D6D66-026A-1263-EFE7-22E6433A467D}"/>
              </a:ext>
            </a:extLst>
          </p:cNvPr>
          <p:cNvSpPr/>
          <p:nvPr/>
        </p:nvSpPr>
        <p:spPr>
          <a:xfrm>
            <a:off x="1800752" y="5364263"/>
            <a:ext cx="180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8886F97-ED52-7A1E-E9EE-19C6B1F21DF9}"/>
              </a:ext>
            </a:extLst>
          </p:cNvPr>
          <p:cNvSpPr/>
          <p:nvPr/>
        </p:nvSpPr>
        <p:spPr>
          <a:xfrm>
            <a:off x="7177505" y="5629485"/>
            <a:ext cx="180000" cy="10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F93AA6B-2519-91F9-36AD-C9F5517482A1}"/>
              </a:ext>
            </a:extLst>
          </p:cNvPr>
          <p:cNvSpPr/>
          <p:nvPr/>
        </p:nvSpPr>
        <p:spPr>
          <a:xfrm rot="1654751">
            <a:off x="230182" y="2024380"/>
            <a:ext cx="9554420" cy="266250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D453BCE-E24A-440D-1DEE-C0AD90B92526}"/>
              </a:ext>
            </a:extLst>
          </p:cNvPr>
          <p:cNvSpPr/>
          <p:nvPr/>
        </p:nvSpPr>
        <p:spPr>
          <a:xfrm rot="21031782">
            <a:off x="4746100" y="233671"/>
            <a:ext cx="1842572" cy="6171368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A2F0A0D5-9CAB-0221-47EC-53E6E0173D20}"/>
              </a:ext>
            </a:extLst>
          </p:cNvPr>
          <p:cNvSpPr/>
          <p:nvPr/>
        </p:nvSpPr>
        <p:spPr>
          <a:xfrm rot="3361148">
            <a:off x="3755146" y="-1022829"/>
            <a:ext cx="2039457" cy="809722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996B4E7F-4585-92F8-BB4E-16C80E3395A3}"/>
              </a:ext>
            </a:extLst>
          </p:cNvPr>
          <p:cNvSpPr>
            <a:spLocks noChangeAspect="1"/>
          </p:cNvSpPr>
          <p:nvPr/>
        </p:nvSpPr>
        <p:spPr>
          <a:xfrm rot="16200000">
            <a:off x="8709788" y="4059990"/>
            <a:ext cx="720000" cy="432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3C52401-5F59-EC60-CB04-B04EF4FD2219}"/>
              </a:ext>
            </a:extLst>
          </p:cNvPr>
          <p:cNvSpPr>
            <a:spLocks noChangeAspect="1"/>
          </p:cNvSpPr>
          <p:nvPr/>
        </p:nvSpPr>
        <p:spPr>
          <a:xfrm rot="16200000">
            <a:off x="854600" y="4080285"/>
            <a:ext cx="468000" cy="280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64CFE492-90DD-EDC2-161F-4E95BEF41B89}"/>
              </a:ext>
            </a:extLst>
          </p:cNvPr>
          <p:cNvSpPr/>
          <p:nvPr/>
        </p:nvSpPr>
        <p:spPr>
          <a:xfrm rot="14920602">
            <a:off x="4013563" y="-1334136"/>
            <a:ext cx="2278733" cy="863999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5798D5F9-88FC-0E0D-3935-92782F04832B}"/>
              </a:ext>
            </a:extLst>
          </p:cNvPr>
          <p:cNvSpPr txBox="1"/>
          <p:nvPr/>
        </p:nvSpPr>
        <p:spPr>
          <a:xfrm>
            <a:off x="5072681" y="5952269"/>
            <a:ext cx="4403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Tevpudozaruanova galaxia (Mliečna cesta) 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2997D66-7B28-3BEB-D08B-970A0E60D9EB}"/>
              </a:ext>
            </a:extLst>
          </p:cNvPr>
          <p:cNvSpPr txBox="1"/>
          <p:nvPr/>
        </p:nvSpPr>
        <p:spPr>
          <a:xfrm>
            <a:off x="8907179" y="4658152"/>
            <a:ext cx="209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Antihmotná galaxia</a:t>
            </a:r>
          </a:p>
        </p:txBody>
      </p:sp>
      <p:pic>
        <p:nvPicPr>
          <p:cNvPr id="27" name="Grafický objekt 26" descr="Presýpacie hodiny plné obrys">
            <a:extLst>
              <a:ext uri="{FF2B5EF4-FFF2-40B4-BE49-F238E27FC236}">
                <a16:creationId xmlns:a16="http://schemas.microsoft.com/office/drawing/2014/main" id="{A6FEBFE2-4AE5-73D7-74B6-BB5BC22D7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354" y="1239891"/>
            <a:ext cx="2902896" cy="3667266"/>
          </a:xfrm>
          <a:prstGeom prst="rect">
            <a:avLst/>
          </a:prstGeom>
        </p:spPr>
      </p:pic>
      <p:sp>
        <p:nvSpPr>
          <p:cNvPr id="28" name="Ovál 27">
            <a:extLst>
              <a:ext uri="{FF2B5EF4-FFF2-40B4-BE49-F238E27FC236}">
                <a16:creationId xmlns:a16="http://schemas.microsoft.com/office/drawing/2014/main" id="{AE1CDE78-68BC-4A43-1D33-BA1E0085C87E}"/>
              </a:ext>
            </a:extLst>
          </p:cNvPr>
          <p:cNvSpPr/>
          <p:nvPr/>
        </p:nvSpPr>
        <p:spPr>
          <a:xfrm rot="16986019">
            <a:off x="3797225" y="-1055713"/>
            <a:ext cx="2278733" cy="863999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9" name="Grafický objekt 28" descr="Presýpacie hodiny plné obrys">
            <a:extLst>
              <a:ext uri="{FF2B5EF4-FFF2-40B4-BE49-F238E27FC236}">
                <a16:creationId xmlns:a16="http://schemas.microsoft.com/office/drawing/2014/main" id="{0CEF8AC8-51B8-BC31-7D6E-B8E6A8AE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033937" y="1305436"/>
            <a:ext cx="2459377" cy="3600001"/>
          </a:xfrm>
          <a:prstGeom prst="rect">
            <a:avLst/>
          </a:prstGeom>
        </p:spPr>
      </p:pic>
      <p:pic>
        <p:nvPicPr>
          <p:cNvPr id="30" name="Grafický objekt 29" descr="Presýpacie hodiny plné obrys">
            <a:extLst>
              <a:ext uri="{FF2B5EF4-FFF2-40B4-BE49-F238E27FC236}">
                <a16:creationId xmlns:a16="http://schemas.microsoft.com/office/drawing/2014/main" id="{3CCA682A-17FE-8DA8-B904-ADA17471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593" y="1875744"/>
            <a:ext cx="2459377" cy="2299815"/>
          </a:xfrm>
          <a:prstGeom prst="rect">
            <a:avLst/>
          </a:prstGeom>
        </p:spPr>
      </p:pic>
      <p:pic>
        <p:nvPicPr>
          <p:cNvPr id="31" name="Grafický objekt 30" descr="Presýpacie hodiny plné obrys">
            <a:extLst>
              <a:ext uri="{FF2B5EF4-FFF2-40B4-BE49-F238E27FC236}">
                <a16:creationId xmlns:a16="http://schemas.microsoft.com/office/drawing/2014/main" id="{DE6CDCC5-F523-1DAA-9ED0-6E9E8E0DF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01493" y="1959731"/>
            <a:ext cx="1893902" cy="2160001"/>
          </a:xfrm>
          <a:prstGeom prst="rect">
            <a:avLst/>
          </a:prstGeom>
        </p:spPr>
      </p:pic>
      <p:pic>
        <p:nvPicPr>
          <p:cNvPr id="33" name="Grafický objekt 32" descr="Presýpacie hodiny plné obrys">
            <a:extLst>
              <a:ext uri="{FF2B5EF4-FFF2-40B4-BE49-F238E27FC236}">
                <a16:creationId xmlns:a16="http://schemas.microsoft.com/office/drawing/2014/main" id="{670E34A3-F721-3B26-5446-BBBE26277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9577" y="3824893"/>
            <a:ext cx="814106" cy="1061010"/>
          </a:xfrm>
          <a:prstGeom prst="rect">
            <a:avLst/>
          </a:prstGeom>
        </p:spPr>
      </p:pic>
      <p:pic>
        <p:nvPicPr>
          <p:cNvPr id="34" name="Grafický objekt 33" descr="Presýpacie hodiny plné obrys">
            <a:extLst>
              <a:ext uri="{FF2B5EF4-FFF2-40B4-BE49-F238E27FC236}">
                <a16:creationId xmlns:a16="http://schemas.microsoft.com/office/drawing/2014/main" id="{9039C7DB-A54A-073B-C1AE-AEC251F0C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5917" y="4907157"/>
            <a:ext cx="814106" cy="1061010"/>
          </a:xfrm>
          <a:prstGeom prst="rect">
            <a:avLst/>
          </a:prstGeom>
        </p:spPr>
      </p:pic>
      <p:pic>
        <p:nvPicPr>
          <p:cNvPr id="37" name="Grafický objekt 36" descr="Presýpacie hodiny plné obrys">
            <a:extLst>
              <a:ext uri="{FF2B5EF4-FFF2-40B4-BE49-F238E27FC236}">
                <a16:creationId xmlns:a16="http://schemas.microsoft.com/office/drawing/2014/main" id="{4112EFDD-1A73-EA3F-488B-B9AA05A60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3155" y="5511828"/>
            <a:ext cx="180000" cy="426391"/>
          </a:xfrm>
          <a:prstGeom prst="rect">
            <a:avLst/>
          </a:prstGeom>
        </p:spPr>
      </p:pic>
      <p:pic>
        <p:nvPicPr>
          <p:cNvPr id="38" name="Grafický objekt 37" descr="Presýpacie hodiny plné obrys">
            <a:extLst>
              <a:ext uri="{FF2B5EF4-FFF2-40B4-BE49-F238E27FC236}">
                <a16:creationId xmlns:a16="http://schemas.microsoft.com/office/drawing/2014/main" id="{04BEEBA7-81DF-90D4-081B-3E7616A16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2582" y="5475634"/>
            <a:ext cx="180000" cy="426391"/>
          </a:xfrm>
          <a:prstGeom prst="rect">
            <a:avLst/>
          </a:prstGeom>
        </p:spPr>
      </p:pic>
      <p:pic>
        <p:nvPicPr>
          <p:cNvPr id="39" name="Grafický objekt 38" descr="Presýpacie hodiny plné obrys">
            <a:extLst>
              <a:ext uri="{FF2B5EF4-FFF2-40B4-BE49-F238E27FC236}">
                <a16:creationId xmlns:a16="http://schemas.microsoft.com/office/drawing/2014/main" id="{3D1A1FDE-A492-CFA4-4C5B-B7850A0A2A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8616609" y="3755766"/>
            <a:ext cx="814106" cy="1061010"/>
          </a:xfrm>
          <a:prstGeom prst="rect">
            <a:avLst/>
          </a:prstGeom>
        </p:spPr>
      </p:pic>
      <p:pic>
        <p:nvPicPr>
          <p:cNvPr id="40" name="Grafický objekt 39" descr="Presýpacie hodiny plné obrys">
            <a:extLst>
              <a:ext uri="{FF2B5EF4-FFF2-40B4-BE49-F238E27FC236}">
                <a16:creationId xmlns:a16="http://schemas.microsoft.com/office/drawing/2014/main" id="{402F7BA7-22CD-2660-8DA8-9F28F6612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0437" y="1344726"/>
            <a:ext cx="814106" cy="1061010"/>
          </a:xfrm>
          <a:prstGeom prst="rect">
            <a:avLst/>
          </a:prstGeom>
        </p:spPr>
      </p:pic>
      <p:pic>
        <p:nvPicPr>
          <p:cNvPr id="41" name="Grafický objekt 40" descr="Presýpacie hodiny plné obrys">
            <a:extLst>
              <a:ext uri="{FF2B5EF4-FFF2-40B4-BE49-F238E27FC236}">
                <a16:creationId xmlns:a16="http://schemas.microsoft.com/office/drawing/2014/main" id="{7ECFDF80-558A-B16B-41BB-400FF9B75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683064" y="3724574"/>
            <a:ext cx="814106" cy="1061010"/>
          </a:xfrm>
          <a:prstGeom prst="rect">
            <a:avLst/>
          </a:prstGeom>
        </p:spPr>
      </p:pic>
      <p:pic>
        <p:nvPicPr>
          <p:cNvPr id="43" name="Grafický objekt 42" descr="Presýpacie hodiny plné obrys">
            <a:extLst>
              <a:ext uri="{FF2B5EF4-FFF2-40B4-BE49-F238E27FC236}">
                <a16:creationId xmlns:a16="http://schemas.microsoft.com/office/drawing/2014/main" id="{A984C239-4B0B-F771-D12B-4E97A4DE17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711901" y="3716428"/>
            <a:ext cx="814106" cy="1061010"/>
          </a:xfrm>
          <a:prstGeom prst="rect">
            <a:avLst/>
          </a:prstGeom>
        </p:spPr>
      </p:pic>
      <p:sp>
        <p:nvSpPr>
          <p:cNvPr id="44" name="BlokTextu 43">
            <a:extLst>
              <a:ext uri="{FF2B5EF4-FFF2-40B4-BE49-F238E27FC236}">
                <a16:creationId xmlns:a16="http://schemas.microsoft.com/office/drawing/2014/main" id="{84409688-A858-04FC-F7E1-3976958FCB37}"/>
              </a:ext>
            </a:extLst>
          </p:cNvPr>
          <p:cNvSpPr txBox="1"/>
          <p:nvPr/>
        </p:nvSpPr>
        <p:spPr>
          <a:xfrm>
            <a:off x="9511974" y="1070784"/>
            <a:ext cx="209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/>
              <a:t>Vesmír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AF2E8FF5-10CC-E88C-F1DB-066C0625A6C2}"/>
              </a:ext>
            </a:extLst>
          </p:cNvPr>
          <p:cNvSpPr txBox="1"/>
          <p:nvPr/>
        </p:nvSpPr>
        <p:spPr>
          <a:xfrm>
            <a:off x="10126351" y="1848654"/>
            <a:ext cx="115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/>
              <a:t>funkcia</a:t>
            </a:r>
          </a:p>
        </p:txBody>
      </p:sp>
      <p:cxnSp>
        <p:nvCxnSpPr>
          <p:cNvPr id="47" name="Rovná spojovacia šípka 46">
            <a:extLst>
              <a:ext uri="{FF2B5EF4-FFF2-40B4-BE49-F238E27FC236}">
                <a16:creationId xmlns:a16="http://schemas.microsoft.com/office/drawing/2014/main" id="{2DF1576D-4DF7-97E6-55B4-9EC67AA5E264}"/>
              </a:ext>
            </a:extLst>
          </p:cNvPr>
          <p:cNvCxnSpPr>
            <a:cxnSpLocks/>
          </p:cNvCxnSpPr>
          <p:nvPr/>
        </p:nvCxnSpPr>
        <p:spPr>
          <a:xfrm flipV="1">
            <a:off x="1118953" y="4550442"/>
            <a:ext cx="1308416" cy="953346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BlokTextu 49">
            <a:extLst>
              <a:ext uri="{FF2B5EF4-FFF2-40B4-BE49-F238E27FC236}">
                <a16:creationId xmlns:a16="http://schemas.microsoft.com/office/drawing/2014/main" id="{5C9ABA7B-1FAD-3ED3-9C96-593600317B93}"/>
              </a:ext>
            </a:extLst>
          </p:cNvPr>
          <p:cNvSpPr txBox="1"/>
          <p:nvPr/>
        </p:nvSpPr>
        <p:spPr>
          <a:xfrm>
            <a:off x="482534" y="5503788"/>
            <a:ext cx="2155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Polia levmotných štruktúr</a:t>
            </a:r>
          </a:p>
        </p:txBody>
      </p:sp>
      <p:cxnSp>
        <p:nvCxnSpPr>
          <p:cNvPr id="51" name="Rovná spojovacia šípka 50">
            <a:extLst>
              <a:ext uri="{FF2B5EF4-FFF2-40B4-BE49-F238E27FC236}">
                <a16:creationId xmlns:a16="http://schemas.microsoft.com/office/drawing/2014/main" id="{0FC1D106-AB14-7540-7564-959E8D970CBC}"/>
              </a:ext>
            </a:extLst>
          </p:cNvPr>
          <p:cNvCxnSpPr>
            <a:cxnSpLocks/>
          </p:cNvCxnSpPr>
          <p:nvPr/>
        </p:nvCxnSpPr>
        <p:spPr>
          <a:xfrm flipH="1" flipV="1">
            <a:off x="746528" y="4473439"/>
            <a:ext cx="264625" cy="1018027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>
            <a:extLst>
              <a:ext uri="{FF2B5EF4-FFF2-40B4-BE49-F238E27FC236}">
                <a16:creationId xmlns:a16="http://schemas.microsoft.com/office/drawing/2014/main" id="{F9CBC911-E33B-93AB-F02C-153BF832025B}"/>
              </a:ext>
            </a:extLst>
          </p:cNvPr>
          <p:cNvCxnSpPr>
            <a:cxnSpLocks/>
          </p:cNvCxnSpPr>
          <p:nvPr/>
        </p:nvCxnSpPr>
        <p:spPr>
          <a:xfrm flipV="1">
            <a:off x="2577213" y="5057793"/>
            <a:ext cx="1612734" cy="62588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CB2B26A4-DDEE-464D-2C1B-C3E29EE5612D}"/>
              </a:ext>
            </a:extLst>
          </p:cNvPr>
          <p:cNvCxnSpPr>
            <a:cxnSpLocks/>
          </p:cNvCxnSpPr>
          <p:nvPr/>
        </p:nvCxnSpPr>
        <p:spPr>
          <a:xfrm flipH="1" flipV="1">
            <a:off x="9202732" y="4547994"/>
            <a:ext cx="154459" cy="200931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BlokTextu 24">
            <a:extLst>
              <a:ext uri="{FF2B5EF4-FFF2-40B4-BE49-F238E27FC236}">
                <a16:creationId xmlns:a16="http://schemas.microsoft.com/office/drawing/2014/main" id="{AEE2142D-783F-7C18-C78E-3EC2A057D914}"/>
              </a:ext>
            </a:extLst>
          </p:cNvPr>
          <p:cNvSpPr txBox="1"/>
          <p:nvPr/>
        </p:nvSpPr>
        <p:spPr>
          <a:xfrm>
            <a:off x="7614798" y="5157199"/>
            <a:ext cx="17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Hmotná galaxia 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86F1942D-E530-99AC-A407-F79ED38E9BC0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7998461" y="4429416"/>
            <a:ext cx="510140" cy="727783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>
            <a:extLst>
              <a:ext uri="{FF2B5EF4-FFF2-40B4-BE49-F238E27FC236}">
                <a16:creationId xmlns:a16="http://schemas.microsoft.com/office/drawing/2014/main" id="{8282FA3E-56B7-4689-F0FD-C944211B988C}"/>
              </a:ext>
            </a:extLst>
          </p:cNvPr>
          <p:cNvCxnSpPr>
            <a:cxnSpLocks/>
          </p:cNvCxnSpPr>
          <p:nvPr/>
        </p:nvCxnSpPr>
        <p:spPr>
          <a:xfrm flipH="1" flipV="1">
            <a:off x="7356378" y="5728520"/>
            <a:ext cx="134494" cy="304745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BlokTextu 41">
            <a:extLst>
              <a:ext uri="{FF2B5EF4-FFF2-40B4-BE49-F238E27FC236}">
                <a16:creationId xmlns:a16="http://schemas.microsoft.com/office/drawing/2014/main" id="{97C08FD7-F112-4047-249D-4EE079A82308}"/>
              </a:ext>
            </a:extLst>
          </p:cNvPr>
          <p:cNvSpPr txBox="1"/>
          <p:nvPr/>
        </p:nvSpPr>
        <p:spPr>
          <a:xfrm>
            <a:off x="9711479" y="2985741"/>
            <a:ext cx="1551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Obežné dráhy</a:t>
            </a:r>
          </a:p>
          <a:p>
            <a:r>
              <a:rPr lang="sk-SK" dirty="0"/>
              <a:t>galaxií</a:t>
            </a:r>
          </a:p>
        </p:txBody>
      </p:sp>
      <p:cxnSp>
        <p:nvCxnSpPr>
          <p:cNvPr id="46" name="Rovná spojovacia šípka 45">
            <a:extLst>
              <a:ext uri="{FF2B5EF4-FFF2-40B4-BE49-F238E27FC236}">
                <a16:creationId xmlns:a16="http://schemas.microsoft.com/office/drawing/2014/main" id="{20578D45-1B6F-7C5D-653D-4E49490D0D51}"/>
              </a:ext>
            </a:extLst>
          </p:cNvPr>
          <p:cNvCxnSpPr>
            <a:cxnSpLocks/>
          </p:cNvCxnSpPr>
          <p:nvPr/>
        </p:nvCxnSpPr>
        <p:spPr>
          <a:xfrm flipH="1" flipV="1">
            <a:off x="8992317" y="2793680"/>
            <a:ext cx="748989" cy="351026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>
            <a:extLst>
              <a:ext uri="{FF2B5EF4-FFF2-40B4-BE49-F238E27FC236}">
                <a16:creationId xmlns:a16="http://schemas.microsoft.com/office/drawing/2014/main" id="{A2346E01-B679-0F0B-DE1D-FE2704644DE8}"/>
              </a:ext>
            </a:extLst>
          </p:cNvPr>
          <p:cNvCxnSpPr>
            <a:cxnSpLocks/>
          </p:cNvCxnSpPr>
          <p:nvPr/>
        </p:nvCxnSpPr>
        <p:spPr>
          <a:xfrm flipH="1">
            <a:off x="8888266" y="3470374"/>
            <a:ext cx="775631" cy="207254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4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ACC25-2B9E-8DB2-34FA-C82DBCC5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Vesmír</a:t>
            </a:r>
            <a:br>
              <a:rPr lang="sk-SK" dirty="0"/>
            </a:br>
            <a:r>
              <a:rPr lang="sk-SK" sz="2400" dirty="0"/>
              <a:t>Skladba vesmíru z pohľadu galaxii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CCA61A-08E3-9B60-96CD-AEC51820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821"/>
            <a:ext cx="10515600" cy="4327142"/>
          </a:xfrm>
        </p:spPr>
        <p:txBody>
          <a:bodyPr>
            <a:normAutofit/>
          </a:bodyPr>
          <a:lstStyle/>
          <a:p>
            <a:r>
              <a:rPr lang="sk-SK" dirty="0"/>
              <a:t>Celkový počet galaxii hmotných aj antihmotných: 956 122</a:t>
            </a:r>
          </a:p>
          <a:p>
            <a:r>
              <a:rPr lang="sk-SK" dirty="0"/>
              <a:t>Počet hmotných galaxii: 703 762</a:t>
            </a:r>
          </a:p>
          <a:p>
            <a:r>
              <a:rPr lang="sk-SK" dirty="0"/>
              <a:t>Počet antihmotných galaxií 252 360</a:t>
            </a:r>
          </a:p>
          <a:p>
            <a:r>
              <a:rPr lang="sk-SK" dirty="0"/>
              <a:t>Počet zničených galaxii: 300 000</a:t>
            </a:r>
          </a:p>
          <a:p>
            <a:r>
              <a:rPr lang="sk-SK" dirty="0"/>
              <a:t>Najväčšia galaxia: Božská galaxia, oživuje celý vesmír</a:t>
            </a:r>
          </a:p>
          <a:p>
            <a:r>
              <a:rPr lang="sk-SK" dirty="0"/>
              <a:t>Druhá najväčšia galaxia: Pomocná galaxia, vypomáha božskej galaxii</a:t>
            </a:r>
          </a:p>
          <a:p>
            <a:r>
              <a:rPr lang="sk-SK" dirty="0"/>
              <a:t>Hmotné galaxie neobsahujú antihmotné civilizácie a naopak </a:t>
            </a:r>
          </a:p>
        </p:txBody>
      </p:sp>
    </p:spTree>
    <p:extLst>
      <p:ext uri="{BB962C8B-B14F-4D97-AF65-F5344CB8AC3E}">
        <p14:creationId xmlns:p14="http://schemas.microsoft.com/office/powerpoint/2010/main" val="319485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4C92C-9542-9F40-37B3-52C10135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54" y="241738"/>
            <a:ext cx="10420546" cy="1303283"/>
          </a:xfrm>
        </p:spPr>
        <p:txBody>
          <a:bodyPr>
            <a:normAutofit/>
          </a:bodyPr>
          <a:lstStyle/>
          <a:p>
            <a:r>
              <a:rPr lang="sk-SK" sz="4000" dirty="0"/>
              <a:t>Tevpudozaruanová galaxia </a:t>
            </a:r>
            <a:br>
              <a:rPr lang="sk-SK" sz="2400" dirty="0"/>
            </a:br>
            <a:r>
              <a:rPr lang="sk-SK" sz="2000" dirty="0"/>
              <a:t>Vesmírny názov našej galaxie. Mliečna cesta je len pozemský názov.</a:t>
            </a:r>
            <a:br>
              <a:rPr lang="sk-SK" sz="2000" dirty="0"/>
            </a:br>
            <a:r>
              <a:rPr lang="sk-SK" sz="2000" dirty="0"/>
              <a:t>Galaxia s čiastočne delegovanou správou galaxie na robotníkov vesmíru.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DCA07D-74A4-8CC9-3FB0-34511F938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652"/>
            <a:ext cx="10515600" cy="4791223"/>
          </a:xfrm>
        </p:spPr>
        <p:txBody>
          <a:bodyPr/>
          <a:lstStyle/>
          <a:p>
            <a:r>
              <a:rPr lang="sk-SK" sz="2400" dirty="0"/>
              <a:t>Hlavné charakteristiky:</a:t>
            </a:r>
          </a:p>
          <a:p>
            <a:r>
              <a:rPr lang="sk-SK" sz="2000" dirty="0"/>
              <a:t>Počet hviezdnych sústav: 76 a obsahuje 15 810 hviezd</a:t>
            </a:r>
          </a:p>
          <a:p>
            <a:r>
              <a:rPr lang="sk-SK" sz="2000" dirty="0"/>
              <a:t>Počet samostatne stojacích hviezd: 5233</a:t>
            </a:r>
          </a:p>
          <a:p>
            <a:r>
              <a:rPr lang="sk-SK" sz="2000" dirty="0"/>
              <a:t>Spolu počet hviezd: 21 043</a:t>
            </a:r>
          </a:p>
          <a:p>
            <a:r>
              <a:rPr lang="sk-SK" sz="2000" dirty="0"/>
              <a:t>Počet planét: 37 700</a:t>
            </a:r>
          </a:p>
          <a:p>
            <a:r>
              <a:rPr lang="sk-SK" sz="2000" dirty="0"/>
              <a:t>Počet pulzarov: 7 152</a:t>
            </a:r>
          </a:p>
          <a:p>
            <a:r>
              <a:rPr lang="sk-SK" sz="2000" dirty="0"/>
              <a:t>Počet kvazarov: 109</a:t>
            </a:r>
          </a:p>
          <a:p>
            <a:r>
              <a:rPr lang="sk-SK" sz="2000" dirty="0"/>
              <a:t>Počet čiernych dier: malých 368, stredných 368 a veľkých 132, spolu 868</a:t>
            </a:r>
          </a:p>
          <a:p>
            <a:r>
              <a:rPr lang="sk-SK" sz="2000" dirty="0"/>
              <a:t>Počty civilizácií: xogalekných 165, jutarepných 52, spolu 217 </a:t>
            </a:r>
          </a:p>
          <a:p>
            <a:r>
              <a:rPr lang="sk-SK" sz="2000" dirty="0"/>
              <a:t>Najstaršie civilizácia: xogalekná – ivuboti na planéte pri hviezde Imovicia v strede galaxie má 200 mil. rokov a existuje v 6-dimenzii.  </a:t>
            </a:r>
          </a:p>
          <a:p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679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D32A1-8A4D-7130-4DC6-C0BB1073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3" y="258432"/>
            <a:ext cx="5719714" cy="869786"/>
          </a:xfrm>
        </p:spPr>
        <p:txBody>
          <a:bodyPr>
            <a:normAutofit fontScale="90000"/>
          </a:bodyPr>
          <a:lstStyle/>
          <a:p>
            <a:pPr algn="ctr"/>
            <a:br>
              <a:rPr lang="sk-SK" dirty="0"/>
            </a:br>
            <a:r>
              <a:rPr lang="sk-SK" dirty="0"/>
              <a:t>MILAN		Kto som ja?</a:t>
            </a:r>
            <a:br>
              <a:rPr lang="sk-SK" dirty="0"/>
            </a:br>
            <a:r>
              <a:rPr lang="sk-SK" dirty="0"/>
              <a:t>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F5EDC02-6744-9BCC-3ED5-0B5BF5DEB6D6}"/>
              </a:ext>
            </a:extLst>
          </p:cNvPr>
          <p:cNvSpPr txBox="1"/>
          <p:nvPr/>
        </p:nvSpPr>
        <p:spPr>
          <a:xfrm>
            <a:off x="1075422" y="931264"/>
            <a:ext cx="917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Odpoveď ako nápoveda v 30 bodoch. Pravdivou odpoveďou sebe samému sa dozvieš viacej:</a:t>
            </a:r>
          </a:p>
        </p:txBody>
      </p:sp>
      <p:sp>
        <p:nvSpPr>
          <p:cNvPr id="13" name="Zástupný objekt pre obsah 12">
            <a:extLst>
              <a:ext uri="{FF2B5EF4-FFF2-40B4-BE49-F238E27FC236}">
                <a16:creationId xmlns:a16="http://schemas.microsoft.com/office/drawing/2014/main" id="{153FF026-FC36-89B7-387D-2C8B50E6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000" dirty="0"/>
              <a:t>1. Veríš tomu, že existuje Boh?			</a:t>
            </a:r>
          </a:p>
          <a:p>
            <a:r>
              <a:rPr lang="sk-SK" sz="2000" dirty="0"/>
              <a:t>2.  Vieš, že máš dušu a telo?</a:t>
            </a:r>
          </a:p>
          <a:p>
            <a:r>
              <a:rPr lang="sk-SK" sz="2000" dirty="0"/>
              <a:t>3. Vieš, že telo je riadené podvedomím?</a:t>
            </a:r>
          </a:p>
          <a:p>
            <a:r>
              <a:rPr lang="sk-SK" sz="2000" dirty="0"/>
              <a:t>4. Asi vieš, že všetky tvoje myšlienky, úvahy, pocity a rozhodnutia sú výsledkom tvorivej  činnosti vedomia.</a:t>
            </a:r>
          </a:p>
          <a:p>
            <a:r>
              <a:rPr lang="sk-SK" sz="2000" dirty="0"/>
              <a:t>5. Asi vieš, že nemôžeš svojmu srdcu prikázať, aby prestalo biť. Potom vieš, že vedomie nemôže zasahovať do činnosti podvedomia. </a:t>
            </a:r>
          </a:p>
          <a:p>
            <a:r>
              <a:rPr lang="sk-SK" sz="2000" dirty="0"/>
              <a:t>6. Podvedomie a vedomie však tvoria jeden celok, áno je to tvoja duša.</a:t>
            </a:r>
          </a:p>
          <a:p>
            <a:r>
              <a:rPr lang="sk-SK" sz="2000" dirty="0"/>
              <a:t>7. Vieš, že duša má len dve zložky? Podvedomie tvorí 65% a vedomie tvorí 35% tvojej duše.     </a:t>
            </a:r>
          </a:p>
          <a:p>
            <a:r>
              <a:rPr lang="sk-SK" sz="2000" dirty="0"/>
              <a:t>8. Teraz už vieš, že prečo ťa tvoje podvedomie málokedy počúvne, keď od neho niečo chceš. </a:t>
            </a:r>
          </a:p>
          <a:p>
            <a:r>
              <a:rPr lang="sk-SK" sz="2000" dirty="0"/>
              <a:t>9. Vieš, že existujú výnimky v chovaní podvedomia voči vedomiu?</a:t>
            </a:r>
          </a:p>
          <a:p>
            <a:r>
              <a:rPr lang="sk-SK" sz="2000" dirty="0"/>
              <a:t>10. Ak myslíš na prútikárov, na tých čo vidia auru a na senzibilov si na správnej ceste úvah.    </a:t>
            </a:r>
          </a:p>
        </p:txBody>
      </p:sp>
    </p:spTree>
    <p:extLst>
      <p:ext uri="{BB962C8B-B14F-4D97-AF65-F5344CB8AC3E}">
        <p14:creationId xmlns:p14="http://schemas.microsoft.com/office/powerpoint/2010/main" val="240089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16925DA6-10DE-70F6-A6E8-5EAAE3AC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315"/>
            <a:ext cx="10515600" cy="5573648"/>
          </a:xfrm>
        </p:spPr>
        <p:txBody>
          <a:bodyPr>
            <a:normAutofit fontScale="92500" lnSpcReduction="10000"/>
          </a:bodyPr>
          <a:lstStyle/>
          <a:p>
            <a:r>
              <a:rPr lang="sk-SK" sz="2000" dirty="0"/>
              <a:t>11. Už vieš, že tieto schopnosti sú výsledkom činnosti podvedomia a ponúkajú ich vedomiu. </a:t>
            </a:r>
          </a:p>
          <a:p>
            <a:r>
              <a:rPr lang="sk-SK" sz="2000" dirty="0"/>
              <a:t>12. Vedomie ich vyhodnotí a podľa toho reaguje.</a:t>
            </a:r>
          </a:p>
          <a:p>
            <a:r>
              <a:rPr lang="sk-SK" sz="2000" dirty="0"/>
              <a:t>13. Myslíš, že duša má aj iné prejavy, napríklad duchovnej podstaty?</a:t>
            </a:r>
          </a:p>
          <a:p>
            <a:r>
              <a:rPr lang="sk-SK" sz="2000" dirty="0"/>
              <a:t>14. Ak si si povedal áno, odpovedal si správne, lebo máš v tele aj aparát na oživovanie tela.</a:t>
            </a:r>
          </a:p>
          <a:p>
            <a:r>
              <a:rPr lang="sk-SK" sz="2000" dirty="0"/>
              <a:t>15. Ak myslíš na striebornú šnúrku, myslíš správne. Jej sídlo je v duši ale vniká do celého tela a tvorí rozvetvenú sieť duchovných a zároveň oživovacích síl obdobne ako cievy a žily.</a:t>
            </a:r>
          </a:p>
          <a:p>
            <a:r>
              <a:rPr lang="sk-SK" sz="2000" dirty="0"/>
              <a:t>16. Neveríš? Prečo potom, keď snívaš je tvoja duša mimo telo, len si to neuvedomuješ?</a:t>
            </a:r>
          </a:p>
          <a:p>
            <a:r>
              <a:rPr lang="sk-SK" sz="2000" dirty="0"/>
              <a:t>17. Niekto si to uvedomuje? Áno, tí čo astrálne cestujú a ak sú to tvoji príbuzní povedia ti aj, že ťa videli.      </a:t>
            </a:r>
          </a:p>
          <a:p>
            <a:r>
              <a:rPr lang="sk-SK" sz="2000" dirty="0"/>
              <a:t>18. Teraz už vieš ako funguje telo a duša jednej osoby, ako autonómny celok. </a:t>
            </a:r>
          </a:p>
          <a:p>
            <a:r>
              <a:rPr lang="sk-SK" sz="2000" dirty="0"/>
              <a:t>19. To je všetko? Myslíš, že telo a duša človeka sú osamotené?</a:t>
            </a:r>
          </a:p>
          <a:p>
            <a:r>
              <a:rPr lang="sk-SK" sz="2000" dirty="0"/>
              <a:t>20. Ak myslíš, že nie, uvažuješ správne. </a:t>
            </a:r>
          </a:p>
          <a:p>
            <a:r>
              <a:rPr lang="sk-SK" sz="2000" dirty="0"/>
              <a:t>21. Prečo? Obe zložky duše majú svojich správcov vo vesmíre. </a:t>
            </a:r>
          </a:p>
          <a:p>
            <a:r>
              <a:rPr lang="sk-SK" sz="2000" dirty="0"/>
              <a:t>22. Vieš, že najdôležitejším je správca tvojej duše? Niektoré učenia ho nie úplne správne nazývajú aj Vyšším Ja, dokonca veľkým egom, čo je úplne chybné.    </a:t>
            </a:r>
          </a:p>
          <a:p>
            <a:r>
              <a:rPr lang="sk-SK" sz="2000" dirty="0"/>
              <a:t>23. Vieš, kto ti na konci života v sieni spomienok premietne s komentárom tvoje dobré a zlé skutky?</a:t>
            </a:r>
          </a:p>
        </p:txBody>
      </p:sp>
    </p:spTree>
    <p:extLst>
      <p:ext uri="{BB962C8B-B14F-4D97-AF65-F5344CB8AC3E}">
        <p14:creationId xmlns:p14="http://schemas.microsoft.com/office/powerpoint/2010/main" val="370821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5A0E16-A06F-FD45-23E8-9DC5047D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584"/>
            <a:ext cx="10515600" cy="5479379"/>
          </a:xfrm>
        </p:spPr>
        <p:txBody>
          <a:bodyPr>
            <a:normAutofit/>
          </a:bodyPr>
          <a:lstStyle/>
          <a:p>
            <a:r>
              <a:rPr lang="sk-SK" sz="2000" dirty="0"/>
              <a:t>24. Už tušíš, že to je tvoj správca duše. Zhodnotenie svojho života a nové výzvy si však zadáš sám. </a:t>
            </a:r>
          </a:p>
          <a:p>
            <a:r>
              <a:rPr lang="sk-SK" sz="2000" dirty="0"/>
              <a:t>25. Ak myslíš, že ho nikdy neuvidíš ani nestretneš myslíš správne. Ale zato ti občas posiela telepatické odkazy a niektorým aj zvláštne sny. Ak myslíš, že to sú tie tvoje vidiny a nápady myslíš správne. </a:t>
            </a:r>
          </a:p>
          <a:p>
            <a:r>
              <a:rPr lang="sk-SK" sz="2000" dirty="0"/>
              <a:t>26. Myslíš, že tvoj správca duše vždy vie presne čo robíš? Ak myslíš, že áno, myslíš správne. Číta totiž všetky tvoje myšlienky. </a:t>
            </a:r>
          </a:p>
          <a:p>
            <a:r>
              <a:rPr lang="sk-SK" sz="2000" dirty="0"/>
              <a:t>27. Môžeš s ním komunikovať? Ak myslíš, že nie, myslíš správne. </a:t>
            </a:r>
          </a:p>
          <a:p>
            <a:r>
              <a:rPr lang="sk-SK" sz="2000" dirty="0"/>
              <a:t>28. Existujú výnimky? Áno, ale je ich niekoľko a jeden z nich je Milan. </a:t>
            </a:r>
          </a:p>
          <a:p>
            <a:r>
              <a:rPr lang="sk-SK" sz="2000" dirty="0"/>
              <a:t>29. Ak myslíš, že sú to ľudia vykonávajúci špecifické úlohy pre ľudstvo, myslíš správne.</a:t>
            </a:r>
          </a:p>
          <a:p>
            <a:r>
              <a:rPr lang="sk-SK" sz="2000" dirty="0"/>
              <a:t>30. Vedz, že  títo ľudia komunikujú so správcom svojej duše tak, že správca priamo riadi  činnosť ich rúk a prirodzene im pravidelne zasiela telepatické odkazy. </a:t>
            </a:r>
          </a:p>
          <a:p>
            <a:pPr marL="0" indent="0">
              <a:buNone/>
            </a:pPr>
            <a:r>
              <a:rPr lang="sk-SK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719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44BE-B853-1614-D8FC-EF0D0281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E2A70F-22AD-21FA-476B-D9B44F38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5642B8CA-E2E3-CE6E-BF5D-FA411A58E34E}"/>
              </a:ext>
            </a:extLst>
          </p:cNvPr>
          <p:cNvSpPr/>
          <p:nvPr/>
        </p:nvSpPr>
        <p:spPr>
          <a:xfrm>
            <a:off x="1460939" y="2333297"/>
            <a:ext cx="622738" cy="5675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  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11B099F-4B89-751A-C95D-3817C7576C4E}"/>
              </a:ext>
            </a:extLst>
          </p:cNvPr>
          <p:cNvSpPr/>
          <p:nvPr/>
        </p:nvSpPr>
        <p:spPr>
          <a:xfrm>
            <a:off x="2298981" y="2333295"/>
            <a:ext cx="622738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4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7C03B4E-892C-E222-6E19-37049C241059}"/>
              </a:ext>
            </a:extLst>
          </p:cNvPr>
          <p:cNvSpPr/>
          <p:nvPr/>
        </p:nvSpPr>
        <p:spPr>
          <a:xfrm>
            <a:off x="3235711" y="2322781"/>
            <a:ext cx="622738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5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D81312A-A7BE-C762-22C9-1222D97B2590}"/>
              </a:ext>
            </a:extLst>
          </p:cNvPr>
          <p:cNvSpPr/>
          <p:nvPr/>
        </p:nvSpPr>
        <p:spPr>
          <a:xfrm>
            <a:off x="4127779" y="2322780"/>
            <a:ext cx="651641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9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34E01AC-BE45-331C-171C-AD48D6380168}"/>
              </a:ext>
            </a:extLst>
          </p:cNvPr>
          <p:cNvSpPr/>
          <p:nvPr/>
        </p:nvSpPr>
        <p:spPr>
          <a:xfrm>
            <a:off x="5019847" y="2333295"/>
            <a:ext cx="599089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CDC8EDC4-2561-89FE-EB3A-B50F43C6F914}"/>
              </a:ext>
            </a:extLst>
          </p:cNvPr>
          <p:cNvSpPr/>
          <p:nvPr/>
        </p:nvSpPr>
        <p:spPr>
          <a:xfrm>
            <a:off x="5861992" y="2333295"/>
            <a:ext cx="599089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339994D2-D698-11AC-9709-E7B033BFFA9C}"/>
              </a:ext>
            </a:extLst>
          </p:cNvPr>
          <p:cNvSpPr/>
          <p:nvPr/>
        </p:nvSpPr>
        <p:spPr>
          <a:xfrm>
            <a:off x="6704137" y="2322779"/>
            <a:ext cx="599089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8097CCE-294F-0F14-F26A-D4ACE7E70BD7}"/>
              </a:ext>
            </a:extLst>
          </p:cNvPr>
          <p:cNvSpPr/>
          <p:nvPr/>
        </p:nvSpPr>
        <p:spPr>
          <a:xfrm>
            <a:off x="7535596" y="2333295"/>
            <a:ext cx="599089" cy="5675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2FD33C22-D313-66D3-6C99-9DB606A13FC3}"/>
              </a:ext>
            </a:extLst>
          </p:cNvPr>
          <p:cNvSpPr/>
          <p:nvPr/>
        </p:nvSpPr>
        <p:spPr>
          <a:xfrm>
            <a:off x="8385798" y="2333295"/>
            <a:ext cx="558505" cy="5570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The image depicts a serene, partially cloudy sunset with vibrant colors and a landscape in the background.&#10;&#10;Obsah vygenerovaný pomocou AI môže byť nesprávny.">
            <a:extLst>
              <a:ext uri="{FF2B5EF4-FFF2-40B4-BE49-F238E27FC236}">
                <a16:creationId xmlns:a16="http://schemas.microsoft.com/office/drawing/2014/main" id="{553C297F-7E39-42BF-4BE3-FF79996774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" y="-1750741"/>
            <a:ext cx="13500411" cy="8608741"/>
          </a:xfrm>
          <a:prstGeom prst="rect">
            <a:avLst/>
          </a:prstGeom>
          <a:noFill/>
        </p:spPr>
      </p:pic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3D0587A3-BFE6-C0FF-BBFC-C89E1E528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1985"/>
              </p:ext>
            </p:extLst>
          </p:nvPr>
        </p:nvGraphicFramePr>
        <p:xfrm>
          <a:off x="369795" y="-836135"/>
          <a:ext cx="7199198" cy="7201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084">
                  <a:extLst>
                    <a:ext uri="{9D8B030D-6E8A-4147-A177-3AD203B41FA5}">
                      <a16:colId xmlns:a16="http://schemas.microsoft.com/office/drawing/2014/main" val="1278027881"/>
                    </a:ext>
                  </a:extLst>
                </a:gridCol>
                <a:gridCol w="6086114">
                  <a:extLst>
                    <a:ext uri="{9D8B030D-6E8A-4147-A177-3AD203B41FA5}">
                      <a16:colId xmlns:a16="http://schemas.microsoft.com/office/drawing/2014/main" val="4244282966"/>
                    </a:ext>
                  </a:extLst>
                </a:gridCol>
              </a:tblGrid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600" kern="100" dirty="0">
                          <a:effectLst/>
                        </a:rPr>
                        <a:t>Rok</a:t>
                      </a:r>
                      <a:endParaRPr lang="sk-S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600" kern="100" dirty="0">
                          <a:effectLst/>
                        </a:rPr>
                        <a:t>Udalosť </a:t>
                      </a:r>
                      <a:endParaRPr lang="sk-S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52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2005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Otvorenie okna transformácie                                                                                        Žiadosť avatara Kalkiho o spustenie transformácie ľudstva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66073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2007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Žiadosť </a:t>
                      </a:r>
                      <a:r>
                        <a:rPr lang="sk-SK" sz="1400" kern="100" dirty="0" err="1">
                          <a:solidFill>
                            <a:schemeClr val="bg1"/>
                          </a:solidFill>
                          <a:effectLst/>
                        </a:rPr>
                        <a:t>Elapama</a:t>
                      </a: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k-SK" sz="1400" kern="100" dirty="0" err="1">
                          <a:solidFill>
                            <a:schemeClr val="bg1"/>
                          </a:solidFill>
                          <a:effectLst/>
                        </a:rPr>
                        <a:t>Zetroda</a:t>
                      </a: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 o zjednanie poriadku na Zemi a zavedenie nového náboženstva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11989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2008 – 2017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Perióda spustenia procesu zavedenia stupidy pre ľudstvo a etablovanie degradovanej časti populácie s najsilnejším účinkom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221609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2010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Schválenie procesu transformácie ľudstva vesmírom a nariadenie Galaxii na jeho vykonania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10160"/>
                  </a:ext>
                </a:extLst>
              </a:tr>
              <a:tr h="259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2015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Začiatok triedenia ľudstva príchodom ohlúpnutých migrantov z Afriky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324382"/>
                  </a:ext>
                </a:extLst>
              </a:tr>
              <a:tr h="27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2029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Meteorické roje dopadajúce na Mesiac s minerálmi určenými pre Zem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17617"/>
                  </a:ext>
                </a:extLst>
              </a:tr>
              <a:tr h="22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2035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Začiatok nárastu vibrácií štyroch živlov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79041"/>
                  </a:ext>
                </a:extLst>
              </a:tr>
              <a:tr h="289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2038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Meteorické roje dopadajúce na Zem s vysokým obsahom jantáru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70006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2040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Príchod mimozemskej civilizácie Nefilim ako sprievodcov transformácie ľudstva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380596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15. 3. 2042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Prírodná katastrofa, likvidácia výškových budov, likvidácia zdegenerovaných ľudí v podzemí 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998911"/>
                  </a:ext>
                </a:extLst>
              </a:tr>
              <a:tr h="46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15. 3. 2045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Prírodná katastrofa, likvidácia výškových budov, likvidácia zdegenerovaných ľudí v podzemí 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674232"/>
                  </a:ext>
                </a:extLst>
              </a:tr>
              <a:tr h="69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2065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Počiatok činnosť schvaľovania kvalifikovaných duší pulznými bytosťami svetla, čím sa spustí začiatok rodenia detí tisícročia – detí s vedomím pripraveným pre 5-dimenzionálny svet 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367858"/>
                  </a:ext>
                </a:extLst>
              </a:tr>
              <a:tr h="653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600" kern="100" dirty="0">
                          <a:effectLst/>
                        </a:rPr>
                        <a:t>24. – 25. 7. 2076</a:t>
                      </a:r>
                      <a:endParaRPr lang="sk-SK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Transformácia hviezdy Slnko na 5-dimenzionálny priestor spojená so silnými aktivizačnými erupciami v trvaní dvoch dní a zväčšením Slnka o 30%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956652"/>
                  </a:ext>
                </a:extLst>
              </a:tr>
              <a:tr h="446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2100 – 2111 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rgbClr val="C00000"/>
                          </a:solidFill>
                          <a:effectLst/>
                        </a:rPr>
                        <a:t>Finálna fáza transformácie celej hviezdnej sústavy Slnka s planétami do 5-dimenzionálneho sveta </a:t>
                      </a:r>
                      <a:endParaRPr lang="sk-SK" sz="1400" kern="10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058597"/>
                  </a:ext>
                </a:extLst>
              </a:tr>
              <a:tr h="59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effectLst/>
                        </a:rPr>
                        <a:t>2111</a:t>
                      </a:r>
                      <a:endParaRPr lang="sk-SK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100" dirty="0">
                          <a:solidFill>
                            <a:schemeClr val="bg1"/>
                          </a:solidFill>
                          <a:effectLst/>
                        </a:rPr>
                        <a:t>Zavŕšenie procesu transformácie ľudstva                                                             Zatvorenie okna transformácie </a:t>
                      </a:r>
                      <a:endParaRPr lang="sk-SK" sz="1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322" marR="393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196760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8A334EB-0222-5DCC-573C-067C4661D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6" y="-1467077"/>
            <a:ext cx="4716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Okno transform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cie ľudstva 6. civiliz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</a:t>
            </a:r>
            <a:r>
              <a:rPr kumimoji="0" lang="sk-SK" altLang="sk-SK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cie </a:t>
            </a:r>
            <a:endParaRPr kumimoji="0" lang="sk-SK" altLang="sk-SK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2BFDF20-E02B-C186-C6A9-2DC8FBD7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155" y="-951226"/>
            <a:ext cx="2308440" cy="28800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F5878B8-155B-5A13-D2A1-78B1B944F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155" y="2319215"/>
            <a:ext cx="230844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47856CC6-4C3C-EE4C-82E4-B487E46D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2" y="682922"/>
            <a:ext cx="3737113" cy="505901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F87958C-E533-0E17-C9D0-19F8D42B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19" y="682922"/>
            <a:ext cx="4134678" cy="51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4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1050</Words>
  <Application>Microsoft Office PowerPoint</Application>
  <PresentationFormat>Širokouhlá</PresentationFormat>
  <Paragraphs>138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Motív Office</vt:lpstr>
      <vt:lpstr>  </vt:lpstr>
      <vt:lpstr>Vesmír Skladba vesmíru z pohľadu galaxii</vt:lpstr>
      <vt:lpstr>Tevpudozaruanová galaxia  Vesmírny názov našej galaxie. Mliečna cesta je len pozemský názov. Galaxia s čiastočne delegovanou správou galaxie na robotníkov vesmíru. </vt:lpstr>
      <vt:lpstr> MILAN  Kto som ja?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Kližanová Darina</dc:creator>
  <cp:lastModifiedBy>Kližanová</cp:lastModifiedBy>
  <cp:revision>19</cp:revision>
  <dcterms:created xsi:type="dcterms:W3CDTF">2025-11-08T14:21:02Z</dcterms:created>
  <dcterms:modified xsi:type="dcterms:W3CDTF">2026-05-05T08:19:40Z</dcterms:modified>
</cp:coreProperties>
</file>